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4" r:id="rId2"/>
    <p:sldId id="270" r:id="rId3"/>
    <p:sldId id="257" r:id="rId4"/>
    <p:sldId id="269" r:id="rId5"/>
    <p:sldId id="306" r:id="rId6"/>
    <p:sldId id="288" r:id="rId7"/>
    <p:sldId id="325" r:id="rId8"/>
    <p:sldId id="326" r:id="rId9"/>
    <p:sldId id="305" r:id="rId10"/>
    <p:sldId id="307" r:id="rId11"/>
    <p:sldId id="289" r:id="rId12"/>
    <p:sldId id="260" r:id="rId13"/>
    <p:sldId id="283" r:id="rId14"/>
    <p:sldId id="285" r:id="rId15"/>
    <p:sldId id="258" r:id="rId16"/>
    <p:sldId id="301" r:id="rId17"/>
    <p:sldId id="302" r:id="rId18"/>
    <p:sldId id="312" r:id="rId19"/>
    <p:sldId id="315" r:id="rId20"/>
    <p:sldId id="303" r:id="rId21"/>
    <p:sldId id="268" r:id="rId22"/>
    <p:sldId id="324" r:id="rId23"/>
    <p:sldId id="273" r:id="rId24"/>
    <p:sldId id="320" r:id="rId25"/>
    <p:sldId id="323" r:id="rId26"/>
    <p:sldId id="322" r:id="rId27"/>
    <p:sldId id="304" r:id="rId28"/>
  </p:sldIdLst>
  <p:sldSz cx="9144000" cy="6858000" type="screen4x3"/>
  <p:notesSz cx="6934200" cy="9220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0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05" autoAdjust="0"/>
  </p:normalViewPr>
  <p:slideViewPr>
    <p:cSldViewPr snapToGrid="0" snapToObjects="1">
      <p:cViewPr>
        <p:scale>
          <a:sx n="61" d="100"/>
          <a:sy n="61" d="100"/>
        </p:scale>
        <p:origin x="-955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74AA8F97-8477-4943-B460-9EC3028F6671}" type="datetimeFigureOut">
              <a:rPr lang="en-US" smtClean="0"/>
              <a:pPr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AEE3E30E-81E4-1B41-A6F7-FD2E326C96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3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924062FF-24F8-EE41-8594-62117AE856B8}" type="datetimeFigureOut">
              <a:rPr lang="en-US" smtClean="0"/>
              <a:pPr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A5B50480-3D2C-4348-8DAA-995B64C53D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0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0480-3D2C-4348-8DAA-995B64C53D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20F16-0E5E-F44F-9F3C-485DA9589A29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77B9F-92A1-7C41-A43B-9B19FF03FC94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3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500C-0A3F-5E49-97BA-4519F29F21CD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6984-4007-A24D-AABF-201D032BD669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9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CB2C-1738-DA4B-8AA3-FE79AF88B45A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BB5-1374-1948-B513-242132BBB2C3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7022D-24F7-B746-89E7-18CB1BFA2547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AE96-C7ED-AA41-A94F-C9DD11EC0469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8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C99A-46FE-D140-8582-8B2882EECB26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F2F03-9462-E248-8AC8-46B82318FF28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9CD8-7053-3942-9814-4019329EDFB5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0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F31BA-511E-114C-89D0-2BE0450EF75A}" type="datetime1">
              <a:rPr lang="en-US" smtClean="0"/>
              <a:pPr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70FF6-21CD-FD41-A411-CC7E109411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7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das.gsfc.nasa.gov/nldas/NLDASpublications.php" TargetMode="External"/><Relationship Id="rId2" Type="http://schemas.openxmlformats.org/officeDocument/2006/relationships/hyperlink" Target="https://ldas.gsfc.nasa.gov/nldas/NLDAS2valid.ph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mc.ncep.noaa.gov/mmb/nldas/NLDAS2/" TargetMode="External"/><Relationship Id="rId5" Type="http://schemas.openxmlformats.org/officeDocument/2006/relationships/hyperlink" Target="http://www.emc.ncep.noaa.gov/mmb/nldas/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20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oulong.Xia@noaa.gov" TargetMode="Externa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openxmlformats.org/officeDocument/2006/relationships/hyperlink" Target="mailto:Jack.Kain@noaa.go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11" Type="http://schemas.openxmlformats.org/officeDocument/2006/relationships/image" Target="../media/image22.gif"/><Relationship Id="rId5" Type="http://schemas.openxmlformats.org/officeDocument/2006/relationships/image" Target="../media/image16.gif"/><Relationship Id="rId10" Type="http://schemas.openxmlformats.org/officeDocument/2006/relationships/image" Target="../media/image21.gif"/><Relationship Id="rId4" Type="http://schemas.openxmlformats.org/officeDocument/2006/relationships/image" Target="../media/image15.gif"/><Relationship Id="rId9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563" y="2993263"/>
            <a:ext cx="9032875" cy="3733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FF"/>
                </a:solidFill>
              </a:rPr>
              <a:t>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1800" b="1" dirty="0" smtClean="0">
                <a:solidFill>
                  <a:srgbClr val="FF0000"/>
                </a:solidFill>
              </a:rPr>
              <a:t/>
            </a:r>
            <a:br>
              <a:rPr lang="en-US" sz="1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892708"/>
              </p:ext>
            </p:extLst>
          </p:nvPr>
        </p:nvGraphicFramePr>
        <p:xfrm>
          <a:off x="3698358" y="294886"/>
          <a:ext cx="208756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Drawing" r:id="rId3" imgW="2870791" imgH="1573619" progId="">
                  <p:embed/>
                </p:oleObj>
              </mc:Choice>
              <mc:Fallback>
                <p:oleObj name="Drawing" r:id="rId3" imgW="2870791" imgH="15736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358" y="294886"/>
                        <a:ext cx="2087563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06823"/>
              </p:ext>
            </p:extLst>
          </p:nvPr>
        </p:nvGraphicFramePr>
        <p:xfrm>
          <a:off x="421054" y="1752600"/>
          <a:ext cx="723900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rawing" r:id="rId5" imgW="733647" imgH="3891516" progId="">
                  <p:embed/>
                </p:oleObj>
              </mc:Choice>
              <mc:Fallback>
                <p:oleObj name="Drawing" r:id="rId5" imgW="733647" imgH="38915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54" y="1752600"/>
                        <a:ext cx="723900" cy="386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1160970" y="1769611"/>
            <a:ext cx="792746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2800" b="1" dirty="0" smtClean="0"/>
              <a:t>NLDAS OD Briefing                                                </a:t>
            </a:r>
          </a:p>
          <a:p>
            <a:pPr algn="ctr" eaLnBrk="1" hangingPunct="1"/>
            <a:endParaRPr lang="en-US" sz="2800" b="1" dirty="0"/>
          </a:p>
          <a:p>
            <a:pPr algn="ctr" eaLnBrk="1" hangingPunct="1"/>
            <a:r>
              <a:rPr lang="en-US" sz="2800" dirty="0" smtClean="0"/>
              <a:t>27 April 2018</a:t>
            </a:r>
            <a:r>
              <a:rPr lang="en-US" sz="2800" dirty="0">
                <a:solidFill>
                  <a:srgbClr val="FF0000"/>
                </a:solidFill>
              </a:rPr>
              <a:t/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North American Land Data </a:t>
            </a: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Assimilation System (NLDAS)   </a:t>
            </a: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 Version 2.5.0  -- an Upgraded Implementation</a:t>
            </a:r>
          </a:p>
          <a:p>
            <a:pPr algn="ctr" eaLnBrk="1" hangingPunct="1"/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endParaRPr lang="en-US" sz="3200" b="1" dirty="0">
              <a:solidFill>
                <a:srgbClr val="0000FF"/>
              </a:solidFill>
            </a:endParaRPr>
          </a:p>
          <a:p>
            <a:pPr algn="ctr" eaLnBrk="1" hangingPunct="1"/>
            <a:r>
              <a:rPr lang="en-US" b="1" dirty="0" err="1" smtClean="0"/>
              <a:t>Youlong</a:t>
            </a:r>
            <a:r>
              <a:rPr lang="en-US" b="1" dirty="0" smtClean="0"/>
              <a:t> Xia and Jack </a:t>
            </a:r>
            <a:r>
              <a:rPr lang="en-US" b="1" dirty="0" err="1" smtClean="0"/>
              <a:t>Kain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69067" y="6491868"/>
            <a:ext cx="5332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NCWCP, 5830 University Research Court, College Park, Maryland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NLDAS-logo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4" y="5761973"/>
            <a:ext cx="1005579" cy="1077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65" y="5616575"/>
            <a:ext cx="928160" cy="11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3253" y="77377"/>
            <a:ext cx="5180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EMC NLDAS v2.5 Quads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86800" y="65368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3" y="1002083"/>
            <a:ext cx="8857293" cy="53517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5158" y="6352143"/>
            <a:ext cx="897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Long-term (&gt;30 years) and consistent high quality observations and reanalysis are expected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15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1445" y="92199"/>
            <a:ext cx="75066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/>
              <a:t>NLDAS V2.5.0 Products:</a:t>
            </a:r>
          </a:p>
          <a:p>
            <a:pPr algn="ctr"/>
            <a:r>
              <a:rPr lang="en-US" sz="5400" b="1" dirty="0" smtClean="0"/>
              <a:t>Evaluation and Validation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731449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0134" y="1972322"/>
            <a:ext cx="8923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NLDAS 2.0 products have been well comprehensively evaluated against </a:t>
            </a:r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situ 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and/or remotely sensed data by EMC NLDAS team and its partners. The results were documented in various journal papers and presentations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ldas.gsfc.nasa.gov/nldas/NLDAS2valid.php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ldas.gsfc.nasa.gov/nldas/NLDASpublications.php</a:t>
            </a:r>
            <a:r>
              <a:rPr 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134" y="5074888"/>
            <a:ext cx="8897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Besides we made our own evaluation and monitoring work for NLDAS v2.5 (about 9 months), NASA/GSFC, CPC, NASA-MSFC, ESRL/PSD, and USDA partners also made their own subjective evaluation for NLDAS v2.5.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135" y="4045789"/>
            <a:ext cx="8923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purpose for this upgrade is to catch up 4-day delay to achieve a real-time system. The data quality will become lower when the data is approaching real-time.</a:t>
            </a:r>
            <a:r>
              <a:rPr lang="en-US" dirty="0" smtClean="0"/>
              <a:t> </a:t>
            </a:r>
            <a:r>
              <a:rPr lang="en-US" sz="2400" b="1" u="sng" dirty="0" smtClean="0">
                <a:solidFill>
                  <a:srgbClr val="FF0000"/>
                </a:solidFill>
              </a:rPr>
              <a:t>Bottom line: NLDAS v2.5 is an add-on, not a replacement of NLDAS v2.0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6455" y="250166"/>
            <a:ext cx="8686800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Near Real-time NLDAS v2.0 and Real-time v2.5 </a:t>
            </a:r>
            <a:r>
              <a:rPr lang="en-GB" sz="3200" b="1" dirty="0" smtClean="0">
                <a:solidFill>
                  <a:srgbClr val="C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drought monitor</a:t>
            </a:r>
            <a:endParaRPr lang="en-US" sz="3200" b="1" dirty="0">
              <a:solidFill>
                <a:srgbClr val="C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489325" y="5291138"/>
            <a:ext cx="184150" cy="274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1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5296" y="65368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t="-5181" r="45929" b="5181"/>
          <a:stretch/>
        </p:blipFill>
        <p:spPr bwMode="auto">
          <a:xfrm>
            <a:off x="116455" y="1968389"/>
            <a:ext cx="4455545" cy="390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320" y="1621765"/>
            <a:ext cx="382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NLDAS v2.0 with 4-day delay</a:t>
            </a:r>
            <a:endParaRPr lang="en-US" sz="24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906" r="46175" b="4887"/>
          <a:stretch/>
        </p:blipFill>
        <p:spPr bwMode="auto">
          <a:xfrm>
            <a:off x="4718649" y="2165229"/>
            <a:ext cx="4339087" cy="363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10355" y="1621765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Real-time NLDAS v2.5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65904" y="1210905"/>
            <a:ext cx="450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</a:t>
            </a:r>
            <a:r>
              <a:rPr lang="en-US" sz="2400" b="1" dirty="0" smtClean="0">
                <a:solidFill>
                  <a:srgbClr val="C00000"/>
                </a:solidFill>
              </a:rPr>
              <a:t>arallel run daily drought monitor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6651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Anomaly and percentile (daily, past week and month) for SM1m, </a:t>
            </a:r>
            <a:r>
              <a:rPr lang="en-US" b="1" dirty="0" err="1" smtClean="0"/>
              <a:t>SMtotal</a:t>
            </a:r>
            <a:r>
              <a:rPr lang="en-US" b="1" dirty="0" smtClean="0"/>
              <a:t>,  total runoff, routed streamflow, SWE, and ET (4 models: Noah, Mosaic, SAC, VIC, and their ensemble mean)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28989" y="2165229"/>
            <a:ext cx="44430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http://www.emc.ncep.noaa.gov/mmb/nldas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20688" y="2083430"/>
            <a:ext cx="471628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http://www.emc.ncep.noaa.gov/mmb/nldas/NLDAS2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23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13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0340" y="101487"/>
            <a:ext cx="678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Harvey Case Comparison: NLDAS v2.0 vs NLDAS v2.5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" y="949569"/>
            <a:ext cx="2991729" cy="2243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79" y="961877"/>
            <a:ext cx="2958905" cy="2219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10" y="993528"/>
            <a:ext cx="2808851" cy="2106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1668" y="591288"/>
            <a:ext cx="5987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NLDAS v2.0 (generated on 1 September 2017)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3669750"/>
            <a:ext cx="2991512" cy="2243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53" y="3669750"/>
            <a:ext cx="3070757" cy="2303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9" y="3703207"/>
            <a:ext cx="2902292" cy="2176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1236" y="3241542"/>
            <a:ext cx="5628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NLDAS v2.5 (generated on 28 August 2017)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879926"/>
            <a:ext cx="890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v2.5 reasonably captures impact of Harvey precipitation immediately and the difference between the two systems is small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02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51" y="1518417"/>
            <a:ext cx="2912013" cy="2366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37601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14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17453" y="357525"/>
            <a:ext cx="762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Comparison of total runoff  for 3-timescale on 1 April 2018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4188598"/>
            <a:ext cx="3066760" cy="2300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2" y="4148154"/>
            <a:ext cx="2940146" cy="2205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81" y="4127052"/>
            <a:ext cx="2968283" cy="2226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" y="1586131"/>
            <a:ext cx="2926082" cy="2194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64" y="1528102"/>
            <a:ext cx="3080825" cy="2310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85860" y="3838721"/>
            <a:ext cx="29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Real-time NLDAS v2.5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7937" y="839008"/>
            <a:ext cx="363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Near Real-time NLDAS v2.0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3386" y="4832197"/>
            <a:ext cx="386852" cy="407962"/>
          </a:xfrm>
          <a:custGeom>
            <a:avLst/>
            <a:gdLst>
              <a:gd name="connsiteX0" fmla="*/ 0 w 562707"/>
              <a:gd name="connsiteY0" fmla="*/ 28135 h 618978"/>
              <a:gd name="connsiteX1" fmla="*/ 14067 w 562707"/>
              <a:gd name="connsiteY1" fmla="*/ 281354 h 618978"/>
              <a:gd name="connsiteX2" fmla="*/ 98473 w 562707"/>
              <a:gd name="connsiteY2" fmla="*/ 450166 h 618978"/>
              <a:gd name="connsiteX3" fmla="*/ 154744 w 562707"/>
              <a:gd name="connsiteY3" fmla="*/ 506437 h 618978"/>
              <a:gd name="connsiteX4" fmla="*/ 225083 w 562707"/>
              <a:gd name="connsiteY4" fmla="*/ 562707 h 618978"/>
              <a:gd name="connsiteX5" fmla="*/ 309489 w 562707"/>
              <a:gd name="connsiteY5" fmla="*/ 590843 h 618978"/>
              <a:gd name="connsiteX6" fmla="*/ 351692 w 562707"/>
              <a:gd name="connsiteY6" fmla="*/ 604911 h 618978"/>
              <a:gd name="connsiteX7" fmla="*/ 393895 w 562707"/>
              <a:gd name="connsiteY7" fmla="*/ 618978 h 618978"/>
              <a:gd name="connsiteX8" fmla="*/ 506437 w 562707"/>
              <a:gd name="connsiteY8" fmla="*/ 576775 h 618978"/>
              <a:gd name="connsiteX9" fmla="*/ 562707 w 562707"/>
              <a:gd name="connsiteY9" fmla="*/ 492369 h 618978"/>
              <a:gd name="connsiteX10" fmla="*/ 548640 w 562707"/>
              <a:gd name="connsiteY10" fmla="*/ 56271 h 618978"/>
              <a:gd name="connsiteX11" fmla="*/ 520504 w 562707"/>
              <a:gd name="connsiteY11" fmla="*/ 14067 h 618978"/>
              <a:gd name="connsiteX12" fmla="*/ 478301 w 562707"/>
              <a:gd name="connsiteY12" fmla="*/ 0 h 618978"/>
              <a:gd name="connsiteX13" fmla="*/ 182880 w 562707"/>
              <a:gd name="connsiteY13" fmla="*/ 14067 h 618978"/>
              <a:gd name="connsiteX14" fmla="*/ 140677 w 562707"/>
              <a:gd name="connsiteY14" fmla="*/ 28135 h 618978"/>
              <a:gd name="connsiteX15" fmla="*/ 70338 w 562707"/>
              <a:gd name="connsiteY15" fmla="*/ 98474 h 618978"/>
              <a:gd name="connsiteX16" fmla="*/ 42203 w 562707"/>
              <a:gd name="connsiteY16" fmla="*/ 168812 h 61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2707" h="618978">
                <a:moveTo>
                  <a:pt x="0" y="28135"/>
                </a:moveTo>
                <a:cubicBezTo>
                  <a:pt x="4689" y="112541"/>
                  <a:pt x="3582" y="197470"/>
                  <a:pt x="14067" y="281354"/>
                </a:cubicBezTo>
                <a:cubicBezTo>
                  <a:pt x="20605" y="333656"/>
                  <a:pt x="62570" y="414263"/>
                  <a:pt x="98473" y="450166"/>
                </a:cubicBezTo>
                <a:lnTo>
                  <a:pt x="154744" y="506437"/>
                </a:lnTo>
                <a:cubicBezTo>
                  <a:pt x="178128" y="529821"/>
                  <a:pt x="193142" y="548511"/>
                  <a:pt x="225083" y="562707"/>
                </a:cubicBezTo>
                <a:cubicBezTo>
                  <a:pt x="252184" y="574752"/>
                  <a:pt x="281354" y="581464"/>
                  <a:pt x="309489" y="590843"/>
                </a:cubicBezTo>
                <a:lnTo>
                  <a:pt x="351692" y="604911"/>
                </a:lnTo>
                <a:lnTo>
                  <a:pt x="393895" y="618978"/>
                </a:lnTo>
                <a:cubicBezTo>
                  <a:pt x="436460" y="610465"/>
                  <a:pt x="475701" y="611902"/>
                  <a:pt x="506437" y="576775"/>
                </a:cubicBezTo>
                <a:cubicBezTo>
                  <a:pt x="528704" y="551327"/>
                  <a:pt x="562707" y="492369"/>
                  <a:pt x="562707" y="492369"/>
                </a:cubicBezTo>
                <a:cubicBezTo>
                  <a:pt x="558018" y="347003"/>
                  <a:pt x="561423" y="201150"/>
                  <a:pt x="548640" y="56271"/>
                </a:cubicBezTo>
                <a:cubicBezTo>
                  <a:pt x="547154" y="39429"/>
                  <a:pt x="533707" y="24629"/>
                  <a:pt x="520504" y="14067"/>
                </a:cubicBezTo>
                <a:cubicBezTo>
                  <a:pt x="508925" y="4804"/>
                  <a:pt x="492369" y="4689"/>
                  <a:pt x="478301" y="0"/>
                </a:cubicBezTo>
                <a:cubicBezTo>
                  <a:pt x="379827" y="4689"/>
                  <a:pt x="281125" y="5880"/>
                  <a:pt x="182880" y="14067"/>
                </a:cubicBezTo>
                <a:cubicBezTo>
                  <a:pt x="168103" y="15298"/>
                  <a:pt x="152540" y="19238"/>
                  <a:pt x="140677" y="28135"/>
                </a:cubicBezTo>
                <a:cubicBezTo>
                  <a:pt x="114151" y="48030"/>
                  <a:pt x="88731" y="70885"/>
                  <a:pt x="70338" y="98474"/>
                </a:cubicBezTo>
                <a:cubicBezTo>
                  <a:pt x="37001" y="148480"/>
                  <a:pt x="42203" y="123770"/>
                  <a:pt x="42203" y="1688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742" y="3884887"/>
            <a:ext cx="174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Some difference</a:t>
            </a:r>
            <a:endParaRPr lang="en-US" b="1" dirty="0"/>
          </a:p>
        </p:txBody>
      </p:sp>
      <p:cxnSp>
        <p:nvCxnSpPr>
          <p:cNvPr id="17" name="Straight Arrow Connector 16"/>
          <p:cNvCxnSpPr>
            <a:endCxn id="14" idx="12"/>
          </p:cNvCxnSpPr>
          <p:nvPr/>
        </p:nvCxnSpPr>
        <p:spPr>
          <a:xfrm>
            <a:off x="896812" y="4188598"/>
            <a:ext cx="135398" cy="643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96812" y="2546252"/>
            <a:ext cx="0" cy="1523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025" y="6473289"/>
            <a:ext cx="878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 spite of some difference in daily total runoff anomaly, weekly and monthly results are quite similar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90237" y="1285379"/>
            <a:ext cx="720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Daily                                                Past week                                      Past month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38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 v2.5:  Users Evaluation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0648" y="65408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1255663"/>
            <a:ext cx="8352510" cy="528515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47743" y="786329"/>
            <a:ext cx="7584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Benchmark – persistence, use NASA/GSFC as an example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 descr="forcing-a_apcpsf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88534"/>
            <a:ext cx="4145280" cy="3108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914" y="28135"/>
            <a:ext cx="822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NLDAS v2.5 Forcing and Output Evaluation</a:t>
            </a:r>
            <a:endParaRPr lang="en-US" sz="3600" b="1" dirty="0"/>
          </a:p>
        </p:txBody>
      </p:sp>
      <p:pic>
        <p:nvPicPr>
          <p:cNvPr id="14" name="Picture 13" descr="forcing-a_tmp2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22" y="688534"/>
            <a:ext cx="4257040" cy="3192780"/>
          </a:xfrm>
          <a:prstGeom prst="rect">
            <a:avLst/>
          </a:prstGeom>
        </p:spPr>
      </p:pic>
      <p:pic>
        <p:nvPicPr>
          <p:cNvPr id="15" name="Picture 14" descr="forcing-a_spfh2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796436"/>
            <a:ext cx="4196862" cy="2923981"/>
          </a:xfrm>
          <a:prstGeom prst="rect">
            <a:avLst/>
          </a:prstGeom>
        </p:spPr>
      </p:pic>
      <p:pic>
        <p:nvPicPr>
          <p:cNvPr id="16" name="Picture 15" descr="forcing-a_dswrfsf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82" y="3797494"/>
            <a:ext cx="4323370" cy="2923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159" y="2012181"/>
            <a:ext cx="223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(a) Precipitation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41727" y="2054091"/>
            <a:ext cx="3161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(b) 2m Air Temperature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86295" y="5228458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(c) 2m Specific Humidity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43100" y="5274624"/>
            <a:ext cx="344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(d) Downward Shortwave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37600" y="65357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16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35860" y="3612906"/>
            <a:ext cx="726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NLDAS 2.5 above flat line (benchmark) indicates that forcing is improved!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sm_soilm0_10c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13871"/>
            <a:ext cx="4572000" cy="3144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5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17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45630" y="0"/>
            <a:ext cx="8589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NLDAS v2.5 Forcing and Output </a:t>
            </a:r>
            <a:r>
              <a:rPr lang="en-US" sz="3200" b="1" dirty="0" smtClean="0"/>
              <a:t>Evaluation (Cont.)</a:t>
            </a:r>
            <a:endParaRPr lang="en-US" sz="3200" b="1" dirty="0"/>
          </a:p>
        </p:txBody>
      </p:sp>
      <p:pic>
        <p:nvPicPr>
          <p:cNvPr id="10" name="Picture 9" descr="forcing-a_dlwrfsf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" y="584775"/>
            <a:ext cx="4572000" cy="3129095"/>
          </a:xfrm>
          <a:prstGeom prst="rect">
            <a:avLst/>
          </a:prstGeom>
        </p:spPr>
      </p:pic>
      <p:pic>
        <p:nvPicPr>
          <p:cNvPr id="11" name="Picture 10" descr="lsm_evps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2234"/>
            <a:ext cx="4572000" cy="3241637"/>
          </a:xfrm>
          <a:prstGeom prst="rect">
            <a:avLst/>
          </a:prstGeom>
        </p:spPr>
      </p:pic>
      <p:pic>
        <p:nvPicPr>
          <p:cNvPr id="12" name="Picture 11" descr="lsm_runof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" y="3713870"/>
            <a:ext cx="4572000" cy="3144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769" y="2602524"/>
            <a:ext cx="334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(a) Downward Longwave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44197" y="2566070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2400" b="1" dirty="0" smtClean="0"/>
              <a:t>b) ET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8769" y="5404563"/>
            <a:ext cx="2129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(c) Total Runoff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13009" y="5404563"/>
            <a:ext cx="2378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(d) Top 10 cm SM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04809" y="198004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CC00"/>
                </a:solidFill>
              </a:rPr>
              <a:t>VIC</a:t>
            </a:r>
            <a:endParaRPr lang="en-US" sz="1600" b="1" dirty="0">
              <a:solidFill>
                <a:srgbClr val="CCCC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0598" y="1694238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Noah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4197" y="1302707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Mosaic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4809" y="1133430"/>
            <a:ext cx="511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SAC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40413" y="3529205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 output is also improved!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NLDAS-2.5 LSM evaluation - RMSE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577840" y="1219199"/>
            <a:ext cx="356616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Day 4 (current date):</a:t>
            </a:r>
            <a:endParaRPr lang="en-US" sz="1200" dirty="0"/>
          </a:p>
          <a:p>
            <a:pPr marL="230188"/>
            <a:r>
              <a:rPr lang="en-US" sz="1200" dirty="0" smtClean="0"/>
              <a:t>NLDAS-2.5 has the highest RMSE values      compared to the NLDAS-2.0 on the same date    (half the precip. is from the NAMv4 forecast;           the other half is from Stage II)</a:t>
            </a:r>
          </a:p>
          <a:p>
            <a:pPr marL="912813" indent="-912813"/>
            <a:r>
              <a:rPr lang="en-US" sz="1200" dirty="0" smtClean="0"/>
              <a:t>Day 3 (1-day lag):</a:t>
            </a:r>
          </a:p>
          <a:p>
            <a:pPr marL="230188"/>
            <a:r>
              <a:rPr lang="en-US" sz="1200" dirty="0" smtClean="0"/>
              <a:t>Precip. ½ from Stage II and half from CPC analysis</a:t>
            </a:r>
          </a:p>
          <a:p>
            <a:pPr marL="912813" indent="-912813"/>
            <a:r>
              <a:rPr lang="en-US" sz="1200" dirty="0" smtClean="0"/>
              <a:t>Day 2 (2-day lag):</a:t>
            </a:r>
          </a:p>
          <a:p>
            <a:pPr marL="230188"/>
            <a:r>
              <a:rPr lang="en-US" sz="1200" dirty="0" smtClean="0"/>
              <a:t>Precip. from CPC analysis</a:t>
            </a:r>
            <a:endParaRPr lang="en-US" sz="1200" dirty="0"/>
          </a:p>
          <a:p>
            <a:pPr marL="912813" indent="-912813"/>
            <a:r>
              <a:rPr lang="en-US" sz="1200" dirty="0" smtClean="0"/>
              <a:t>Day 1 (3-day lag):</a:t>
            </a:r>
          </a:p>
          <a:p>
            <a:pPr marL="230188"/>
            <a:r>
              <a:rPr lang="en-US" sz="1200" dirty="0" smtClean="0"/>
              <a:t>Precip. </a:t>
            </a:r>
            <a:r>
              <a:rPr lang="en-US" sz="1200" dirty="0"/>
              <a:t>from CPC analysis</a:t>
            </a:r>
          </a:p>
          <a:p>
            <a:pPr marL="912813" indent="-912813"/>
            <a:r>
              <a:rPr lang="en-US" sz="1200" dirty="0" smtClean="0"/>
              <a:t>Day 0 (4-day lag):</a:t>
            </a:r>
          </a:p>
          <a:p>
            <a:pPr marL="230188"/>
            <a:r>
              <a:rPr lang="en-US" sz="1200" dirty="0"/>
              <a:t>Precip from CPC </a:t>
            </a:r>
            <a:r>
              <a:rPr lang="en-US" sz="1200" dirty="0" smtClean="0"/>
              <a:t>analysis.  RMSE = 0 because it is the same day and precip source as NLDAS-2.0.</a:t>
            </a:r>
          </a:p>
          <a:p>
            <a:pPr>
              <a:spcBef>
                <a:spcPts val="600"/>
              </a:spcBef>
            </a:pPr>
            <a:r>
              <a:rPr lang="en-US" sz="1200" dirty="0" smtClean="0"/>
              <a:t>The flat line on the top represents the RMSE    between the NLDAS-2.0 precip. on a day against the NLDAS-2.0 precip. 4-days earlier.  In other words, if you only had the 4-day lagged NLDAS-2.0 precip. on the date you need the latest NLDAS dataset (aka, the current operational system), how useful would it be?  </a:t>
            </a:r>
            <a:r>
              <a:rPr lang="en-US" sz="2000" b="1" dirty="0" smtClean="0"/>
              <a:t>The lower RMSE value of the NLDAS-2.5 product below this flat line show that NLDAS-2.5 is improved.</a:t>
            </a:r>
          </a:p>
        </p:txBody>
      </p:sp>
      <p:pic>
        <p:nvPicPr>
          <p:cNvPr id="6" name="Picture 5" descr="lsm_soilm0_100c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097280"/>
            <a:ext cx="5577840" cy="5577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3834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18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30674" y="3616797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Volumetric &lt;3.5%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8169" y="17786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Noah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4396" y="195046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CF10F"/>
                </a:solidFill>
              </a:rPr>
              <a:t>VIC</a:t>
            </a:r>
            <a:endParaRPr lang="en-US" b="1" dirty="0">
              <a:solidFill>
                <a:srgbClr val="ECF10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0624" y="234881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Mosaic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87890"/>
            <a:ext cx="9144000" cy="1219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of Evaluations from 5 Institutions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839647"/>
            <a:ext cx="8229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NLDAS-2.5 real-time products are an improvement over using NLDAS-2 4-day lagged products for operational drought monitoring.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The current NLDAS-2 system should continue to run operationally to provide a long-term consistent climatology.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Evaluations recommend that the NLDAS-2.5 system be run operationally in its present form.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002060"/>
                </a:solidFill>
              </a:rPr>
              <a:t>Radar precipitation needs to be improved and surface forcing data error caused by change from RCDAS to NAMv4 needs to be reduced in future.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0" y="65027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01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8467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Partners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00208" y="498551"/>
            <a:ext cx="9231682" cy="665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 Forcing and Land Model Development: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solidFill>
                  <a:srgbClr val="00B0F0"/>
                </a:solidFill>
                <a:latin typeface="Verdana"/>
                <a:cs typeface="Verdana"/>
              </a:rPr>
              <a:t>Noah, R2O</a:t>
            </a:r>
            <a:r>
              <a:rPr lang="en-US" sz="2000" b="0" dirty="0" smtClean="0">
                <a:solidFill>
                  <a:srgbClr val="00B0F0"/>
                </a:solidFill>
                <a:latin typeface="Verdana"/>
                <a:cs typeface="Verdana"/>
              </a:rPr>
              <a:t> − J. </a:t>
            </a:r>
            <a:r>
              <a:rPr lang="en-US" sz="2000" b="0" dirty="0" err="1" smtClean="0">
                <a:solidFill>
                  <a:srgbClr val="00B0F0"/>
                </a:solidFill>
                <a:latin typeface="Verdana"/>
                <a:cs typeface="Verdana"/>
              </a:rPr>
              <a:t>Kain</a:t>
            </a:r>
            <a:r>
              <a:rPr lang="en-US" sz="2000" b="0" dirty="0" smtClean="0">
                <a:solidFill>
                  <a:srgbClr val="00B0F0"/>
                </a:solidFill>
                <a:latin typeface="Verdana"/>
                <a:cs typeface="Verdana"/>
              </a:rPr>
              <a:t>, Y. Xia, </a:t>
            </a:r>
            <a:r>
              <a:rPr lang="en-US" sz="2000" b="0" dirty="0" err="1" smtClean="0">
                <a:solidFill>
                  <a:srgbClr val="00B0F0"/>
                </a:solidFill>
                <a:latin typeface="Verdana"/>
                <a:cs typeface="Verdana"/>
              </a:rPr>
              <a:t>H.Wei</a:t>
            </a:r>
            <a:r>
              <a:rPr lang="en-US" sz="2000" b="0" dirty="0" smtClean="0">
                <a:solidFill>
                  <a:srgbClr val="00B0F0"/>
                </a:solidFill>
                <a:latin typeface="Verdana"/>
                <a:cs typeface="Verdana"/>
              </a:rPr>
              <a:t>, J. Meng, J. Dong (NCEP/EMC)</a:t>
            </a:r>
            <a:endParaRPr lang="en-US" sz="2000" dirty="0">
              <a:solidFill>
                <a:srgbClr val="00B0F0"/>
              </a:solidFill>
              <a:latin typeface="Verdana"/>
              <a:cs typeface="Verdana"/>
            </a:endParaRP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latin typeface="Verdana"/>
                <a:cs typeface="Verdana"/>
              </a:rPr>
              <a:t>LIS NLDAS</a:t>
            </a:r>
            <a:r>
              <a:rPr lang="en-US" sz="2000" b="0" dirty="0" smtClean="0">
                <a:latin typeface="Verdana"/>
                <a:cs typeface="Verdana"/>
              </a:rPr>
              <a:t>− D. </a:t>
            </a:r>
            <a:r>
              <a:rPr lang="en-US" sz="2000" b="0" dirty="0" err="1" smtClean="0">
                <a:latin typeface="Verdana"/>
                <a:cs typeface="Verdana"/>
              </a:rPr>
              <a:t>Mocko</a:t>
            </a:r>
            <a:r>
              <a:rPr lang="en-US" sz="2000" b="0" dirty="0" smtClean="0">
                <a:latin typeface="Verdana"/>
                <a:cs typeface="Verdana"/>
              </a:rPr>
              <a:t>, C. Peters-</a:t>
            </a:r>
            <a:r>
              <a:rPr lang="en-US" sz="2000" b="0" dirty="0" err="1" smtClean="0">
                <a:latin typeface="Verdana"/>
                <a:cs typeface="Verdana"/>
              </a:rPr>
              <a:t>Lidard</a:t>
            </a:r>
            <a:r>
              <a:rPr lang="en-US" sz="2000" b="0" dirty="0" smtClean="0">
                <a:latin typeface="Verdana"/>
                <a:cs typeface="Verdana"/>
              </a:rPr>
              <a:t>, S. Kumar (NASA/GSFC)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>
                <a:latin typeface="Verdana"/>
                <a:cs typeface="Verdana"/>
              </a:rPr>
              <a:t>Noah, Noah-MP</a:t>
            </a:r>
            <a:r>
              <a:rPr lang="en-US" sz="2000" dirty="0">
                <a:latin typeface="Verdana"/>
                <a:cs typeface="Verdana"/>
              </a:rPr>
              <a:t> − M. </a:t>
            </a:r>
            <a:r>
              <a:rPr lang="en-US" sz="2000" dirty="0" err="1">
                <a:latin typeface="Verdana"/>
                <a:cs typeface="Verdana"/>
              </a:rPr>
              <a:t>Ek</a:t>
            </a:r>
            <a:r>
              <a:rPr lang="en-US" sz="2000" dirty="0">
                <a:latin typeface="Verdana"/>
                <a:cs typeface="Verdana"/>
              </a:rPr>
              <a:t> (UCAR</a:t>
            </a:r>
            <a:r>
              <a:rPr lang="en-US" sz="2000" dirty="0" smtClean="0">
                <a:latin typeface="Verdana"/>
                <a:cs typeface="Verdana"/>
              </a:rPr>
              <a:t>); </a:t>
            </a:r>
            <a:r>
              <a:rPr lang="en-US" sz="2000" dirty="0">
                <a:latin typeface="Verdana"/>
                <a:cs typeface="Verdana"/>
              </a:rPr>
              <a:t>F. Chen (NCAR</a:t>
            </a:r>
            <a:r>
              <a:rPr lang="en-US" sz="2000" dirty="0" smtClean="0">
                <a:latin typeface="Verdana"/>
                <a:cs typeface="Verdana"/>
              </a:rPr>
              <a:t>); Z-L </a:t>
            </a:r>
            <a:r>
              <a:rPr lang="en-US" sz="2000" dirty="0">
                <a:latin typeface="Verdana"/>
                <a:cs typeface="Verdana"/>
              </a:rPr>
              <a:t>Yang(UT-Austin), G.-Y. </a:t>
            </a:r>
            <a:r>
              <a:rPr lang="en-US" sz="2000" dirty="0" err="1">
                <a:latin typeface="Verdana"/>
                <a:cs typeface="Verdana"/>
              </a:rPr>
              <a:t>Niu</a:t>
            </a:r>
            <a:r>
              <a:rPr lang="en-US" sz="2000" dirty="0">
                <a:latin typeface="Verdana"/>
                <a:cs typeface="Verdana"/>
              </a:rPr>
              <a:t> (U. Arizona</a:t>
            </a:r>
            <a:r>
              <a:rPr lang="en-US" sz="2000" dirty="0" smtClean="0">
                <a:latin typeface="Verdana"/>
                <a:cs typeface="Verdana"/>
              </a:rPr>
              <a:t>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latin typeface="Verdana"/>
                <a:cs typeface="Verdana"/>
              </a:rPr>
              <a:t>Mosaic, Catchment</a:t>
            </a:r>
            <a:r>
              <a:rPr lang="en-US" sz="2000" dirty="0" smtClean="0">
                <a:latin typeface="Verdana"/>
                <a:cs typeface="Verdana"/>
              </a:rPr>
              <a:t> – R. </a:t>
            </a:r>
            <a:r>
              <a:rPr lang="en-US" sz="2000" dirty="0" err="1" smtClean="0">
                <a:latin typeface="Verdana"/>
                <a:cs typeface="Verdana"/>
              </a:rPr>
              <a:t>Koster</a:t>
            </a:r>
            <a:r>
              <a:rPr lang="en-US" sz="2000" dirty="0" smtClean="0">
                <a:latin typeface="Verdana"/>
                <a:cs typeface="Verdana"/>
              </a:rPr>
              <a:t> (NASA)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>
                <a:latin typeface="Verdana"/>
                <a:cs typeface="Verdana"/>
              </a:rPr>
              <a:t>SAC, NWM</a:t>
            </a:r>
            <a:r>
              <a:rPr lang="en-US" sz="2000" dirty="0">
                <a:latin typeface="Verdana"/>
                <a:cs typeface="Verdana"/>
              </a:rPr>
              <a:t> − B. Cosgrove, David </a:t>
            </a:r>
            <a:r>
              <a:rPr lang="en-US" sz="2000" dirty="0" err="1">
                <a:latin typeface="Verdana"/>
                <a:cs typeface="Verdana"/>
              </a:rPr>
              <a:t>Kitzmiller</a:t>
            </a:r>
            <a:r>
              <a:rPr lang="en-US" sz="2000" dirty="0">
                <a:latin typeface="Verdana"/>
                <a:cs typeface="Verdana"/>
              </a:rPr>
              <a:t> (NWS/NWC)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latin typeface="Verdana"/>
                <a:cs typeface="Verdana"/>
              </a:rPr>
              <a:t>VIC</a:t>
            </a:r>
            <a:r>
              <a:rPr lang="en-US" sz="2000" dirty="0" smtClean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− M. Pan and E. Wood (Princeton U.), D. </a:t>
            </a:r>
            <a:r>
              <a:rPr lang="en-US" sz="2000" dirty="0" err="1">
                <a:latin typeface="Verdana"/>
                <a:cs typeface="Verdana"/>
              </a:rPr>
              <a:t>Lettenmaier</a:t>
            </a:r>
            <a:r>
              <a:rPr lang="en-US" sz="2000" dirty="0">
                <a:latin typeface="Verdana"/>
                <a:cs typeface="Verdana"/>
              </a:rPr>
              <a:t>(UCLA)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latin typeface="Verdana"/>
                <a:cs typeface="Verdana"/>
              </a:rPr>
              <a:t>Seasonal Hydrological Forecast </a:t>
            </a:r>
            <a:r>
              <a:rPr lang="en-US" sz="2000" b="0" dirty="0" smtClean="0">
                <a:latin typeface="Verdana"/>
                <a:cs typeface="Verdana"/>
              </a:rPr>
              <a:t>− L. Luo (MSU)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1" dirty="0" smtClean="0">
                <a:latin typeface="Verdana"/>
                <a:cs typeface="Verdana"/>
              </a:rPr>
              <a:t>Forcing </a:t>
            </a:r>
            <a:r>
              <a:rPr lang="en-US" sz="2000" dirty="0">
                <a:latin typeface="Verdana"/>
                <a:cs typeface="Verdana"/>
              </a:rPr>
              <a:t>− </a:t>
            </a:r>
            <a:r>
              <a:rPr lang="en-US" dirty="0" smtClean="0">
                <a:latin typeface="Verdana"/>
                <a:cs typeface="Verdana"/>
              </a:rPr>
              <a:t>B. </a:t>
            </a:r>
            <a:r>
              <a:rPr lang="en-US" dirty="0" err="1" smtClean="0">
                <a:latin typeface="Verdana"/>
                <a:cs typeface="Verdana"/>
              </a:rPr>
              <a:t>Livneh</a:t>
            </a:r>
            <a:r>
              <a:rPr lang="en-US" dirty="0" smtClean="0">
                <a:latin typeface="Verdana"/>
                <a:cs typeface="Verdana"/>
              </a:rPr>
              <a:t> (High-res, U. Colorado); </a:t>
            </a:r>
            <a:r>
              <a:rPr lang="en-US" b="0" dirty="0" smtClean="0">
                <a:latin typeface="Verdana"/>
                <a:cs typeface="Verdana"/>
              </a:rPr>
              <a:t>A. Wood (ensemble, NCAR)</a:t>
            </a:r>
          </a:p>
          <a:p>
            <a:pPr marL="283464" indent="-283464" defTabSz="407988">
              <a:spcAft>
                <a:spcPts val="400"/>
              </a:spcAft>
            </a:pPr>
            <a:endParaRPr lang="en-US" sz="800" b="0" dirty="0" smtClean="0">
              <a:latin typeface="Verdana"/>
              <a:cs typeface="Verdana"/>
            </a:endParaRPr>
          </a:p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 Maintenance and Operational Transition: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solidFill>
                  <a:srgbClr val="00B0F0"/>
                </a:solidFill>
                <a:latin typeface="Verdana"/>
                <a:cs typeface="Verdana"/>
              </a:rPr>
              <a:t>− </a:t>
            </a:r>
            <a:r>
              <a:rPr lang="en-US" sz="2000" b="0" dirty="0" smtClean="0">
                <a:solidFill>
                  <a:srgbClr val="00B0F0"/>
                </a:solidFill>
                <a:latin typeface="Verdana"/>
                <a:cs typeface="Verdana"/>
              </a:rPr>
              <a:t>Y. Xia (NCEP/EMC), Eric Rogers (EE2 EMC), </a:t>
            </a:r>
            <a:r>
              <a:rPr lang="en-US" sz="2000" b="0" dirty="0" smtClean="0">
                <a:latin typeface="Verdana"/>
                <a:cs typeface="Verdana"/>
              </a:rPr>
              <a:t>Simon Hsiao (NCO)</a:t>
            </a:r>
          </a:p>
          <a:p>
            <a:pPr marL="283464" indent="-283464" defTabSz="407988">
              <a:spcAft>
                <a:spcPts val="400"/>
              </a:spcAft>
              <a:buFont typeface="Wingdings" charset="0"/>
              <a:buChar char=""/>
            </a:pPr>
            <a:r>
              <a:rPr lang="en-US" sz="2400" b="1" u="sng" dirty="0" smtClean="0">
                <a:latin typeface="Verdana"/>
                <a:cs typeface="Verdana"/>
              </a:rPr>
              <a:t>NLDAS Products Application: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400" b="0" dirty="0" smtClean="0">
                <a:latin typeface="Verdana"/>
                <a:cs typeface="Verdana"/>
              </a:rPr>
              <a:t>− </a:t>
            </a:r>
            <a:r>
              <a:rPr lang="en-US" sz="2000" b="0" dirty="0" smtClean="0">
                <a:latin typeface="Verdana"/>
                <a:cs typeface="Verdana"/>
              </a:rPr>
              <a:t>K. Mo, L. Chen, </a:t>
            </a:r>
            <a:r>
              <a:rPr lang="en-US" sz="2000" dirty="0">
                <a:latin typeface="Verdana"/>
                <a:cs typeface="Verdana"/>
              </a:rPr>
              <a:t>M. </a:t>
            </a:r>
            <a:r>
              <a:rPr lang="en-US" sz="2000" dirty="0" err="1" smtClean="0">
                <a:latin typeface="Verdana"/>
                <a:cs typeface="Verdana"/>
              </a:rPr>
              <a:t>Chelliah</a:t>
            </a:r>
            <a:r>
              <a:rPr lang="en-US" sz="2000" dirty="0" smtClean="0">
                <a:latin typeface="Verdana"/>
                <a:cs typeface="Verdana"/>
              </a:rPr>
              <a:t>, </a:t>
            </a:r>
            <a:r>
              <a:rPr lang="en-US" sz="2000" dirty="0">
                <a:latin typeface="Verdana"/>
                <a:cs typeface="Verdana"/>
              </a:rPr>
              <a:t>M. </a:t>
            </a:r>
            <a:r>
              <a:rPr lang="en-US" sz="2000" dirty="0" err="1" smtClean="0">
                <a:latin typeface="Verdana"/>
                <a:cs typeface="Verdana"/>
              </a:rPr>
              <a:t>Rosencrans</a:t>
            </a:r>
            <a:r>
              <a:rPr lang="en-US" sz="2000" b="0" dirty="0" smtClean="0">
                <a:latin typeface="Verdana"/>
                <a:cs typeface="Verdana"/>
              </a:rPr>
              <a:t>(NCEP/CPC)</a:t>
            </a:r>
          </a:p>
          <a:p>
            <a:pPr marL="283464" indent="-283464" defTabSz="407988">
              <a:spcAft>
                <a:spcPts val="400"/>
              </a:spcAft>
            </a:pPr>
            <a:r>
              <a:rPr lang="en-US" sz="2000" b="0" dirty="0" smtClean="0">
                <a:latin typeface="Verdana"/>
                <a:cs typeface="Verdana"/>
              </a:rPr>
              <a:t>−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Eric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Luebehusen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(USDA), J. Case (NASA),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Hobbins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ESRL/PSD), 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USDM Author Group, Regional Climate Centers,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Missouri River Basin Water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Management, 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538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57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725296" y="65209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95754" y="289746"/>
            <a:ext cx="5743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Information of 5 Evaluation Institutes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8950" y="1655422"/>
            <a:ext cx="86656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/>
              <a:t>NASA/GSFC Hydrological Sciences Laboratory (NASA/GSFC/HSL, </a:t>
            </a:r>
            <a:r>
              <a:rPr lang="en-US" sz="2400" b="1" dirty="0" smtClean="0">
                <a:solidFill>
                  <a:srgbClr val="0070C0"/>
                </a:solidFill>
              </a:rPr>
              <a:t>Christa Peters-</a:t>
            </a:r>
            <a:r>
              <a:rPr lang="en-US" sz="2400" b="1" dirty="0" err="1" smtClean="0">
                <a:solidFill>
                  <a:srgbClr val="0070C0"/>
                </a:solidFill>
              </a:rPr>
              <a:t>Lidard</a:t>
            </a:r>
            <a:r>
              <a:rPr lang="en-US" sz="2400" b="1" dirty="0" smtClean="0">
                <a:solidFill>
                  <a:srgbClr val="0070C0"/>
                </a:solidFill>
              </a:rPr>
              <a:t>, David </a:t>
            </a:r>
            <a:r>
              <a:rPr lang="en-US" sz="2400" b="1" dirty="0" err="1" smtClean="0">
                <a:solidFill>
                  <a:srgbClr val="0070C0"/>
                </a:solidFill>
              </a:rPr>
              <a:t>Mocko</a:t>
            </a:r>
            <a:r>
              <a:rPr lang="en-US" sz="2400" b="1" dirty="0" smtClean="0"/>
              <a:t>)</a:t>
            </a:r>
          </a:p>
          <a:p>
            <a:pPr marL="342900" indent="-342900">
              <a:buAutoNum type="arabicPeriod"/>
            </a:pPr>
            <a:endParaRPr lang="en-US" sz="1200" b="1" dirty="0"/>
          </a:p>
          <a:p>
            <a:pPr marL="342900" indent="-342900">
              <a:buAutoNum type="arabicPeriod"/>
            </a:pPr>
            <a:r>
              <a:rPr lang="en-US" sz="2400" b="1" dirty="0" smtClean="0"/>
              <a:t>NCEP Climate Prediction Center (NCEP/CPC, </a:t>
            </a:r>
            <a:r>
              <a:rPr lang="en-US" sz="2400" b="1" dirty="0" smtClean="0">
                <a:solidFill>
                  <a:srgbClr val="0070C0"/>
                </a:solidFill>
              </a:rPr>
              <a:t>Muthu </a:t>
            </a:r>
            <a:r>
              <a:rPr lang="en-US" sz="2400" b="1" dirty="0" err="1">
                <a:solidFill>
                  <a:srgbClr val="0070C0"/>
                </a:solidFill>
              </a:rPr>
              <a:t>Chelliah</a:t>
            </a:r>
            <a:r>
              <a:rPr lang="en-US" sz="2400" b="1" dirty="0">
                <a:solidFill>
                  <a:srgbClr val="0070C0"/>
                </a:solidFill>
              </a:rPr>
              <a:t> , Gwen </a:t>
            </a:r>
            <a:r>
              <a:rPr lang="en-US" sz="2400" b="1" dirty="0" smtClean="0">
                <a:solidFill>
                  <a:srgbClr val="0070C0"/>
                </a:solidFill>
              </a:rPr>
              <a:t>Chen</a:t>
            </a:r>
            <a:r>
              <a:rPr lang="en-US" sz="2400" b="1" dirty="0" smtClean="0"/>
              <a:t>)</a:t>
            </a:r>
          </a:p>
          <a:p>
            <a:pPr marL="342900" indent="-342900"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 smtClean="0"/>
              <a:t>USDA </a:t>
            </a:r>
            <a:r>
              <a:rPr lang="en-US" sz="2400" b="1" dirty="0"/>
              <a:t>Office of the Chief </a:t>
            </a:r>
            <a:r>
              <a:rPr lang="en-US" sz="2400" b="1" dirty="0" smtClean="0"/>
              <a:t>Economist  and USDM author (USDA/OCE, </a:t>
            </a:r>
            <a:r>
              <a:rPr lang="en-US" sz="2400" b="1" dirty="0" smtClean="0">
                <a:solidFill>
                  <a:srgbClr val="0070C0"/>
                </a:solidFill>
              </a:rPr>
              <a:t>Eric </a:t>
            </a:r>
            <a:r>
              <a:rPr lang="en-US" sz="2400" b="1" dirty="0" err="1" smtClean="0">
                <a:solidFill>
                  <a:srgbClr val="0070C0"/>
                </a:solidFill>
              </a:rPr>
              <a:t>Luebehusen</a:t>
            </a:r>
            <a:r>
              <a:rPr lang="en-US" sz="2400" b="1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 smtClean="0"/>
              <a:t>NOAA Earth Science Research Laboratory (NOAA/ESRL, </a:t>
            </a:r>
            <a:r>
              <a:rPr lang="en-US" sz="2400" b="1" dirty="0" smtClean="0">
                <a:solidFill>
                  <a:srgbClr val="0070C0"/>
                </a:solidFill>
              </a:rPr>
              <a:t>Mike Hobbins</a:t>
            </a:r>
            <a:r>
              <a:rPr lang="en-US" sz="2400" b="1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lang="en-US" sz="1200" b="1" dirty="0" smtClean="0"/>
          </a:p>
          <a:p>
            <a:pPr marL="342900" indent="-342900">
              <a:buFontTx/>
              <a:buAutoNum type="arabicPeriod"/>
            </a:pPr>
            <a:r>
              <a:rPr lang="en-US" sz="2400" b="1" dirty="0"/>
              <a:t>NASA MSFC Short-term Prediction Research and Transition </a:t>
            </a:r>
            <a:r>
              <a:rPr lang="en-US" sz="2400" b="1" dirty="0" smtClean="0"/>
              <a:t>Center (NASA/MSFC/SPORT, </a:t>
            </a:r>
            <a:r>
              <a:rPr lang="en-US" sz="2400" b="1" dirty="0" smtClean="0">
                <a:solidFill>
                  <a:srgbClr val="0070C0"/>
                </a:solidFill>
              </a:rPr>
              <a:t>Jonathan Case</a:t>
            </a:r>
            <a:r>
              <a:rPr lang="en-US" sz="2400" b="1" dirty="0" smtClean="0"/>
              <a:t>) </a:t>
            </a:r>
            <a:endParaRPr lang="en-US" sz="2400" b="1" dirty="0"/>
          </a:p>
          <a:p>
            <a:pPr marL="342900" indent="-342900">
              <a:buAutoNum type="arabicPeriod"/>
            </a:pP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68950" y="978989"/>
            <a:ext cx="850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All evaluation Institutes agree with present implementation plan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892" y="6182380"/>
            <a:ext cx="8731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We acknowledge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all evaluators for their effort in support NLDAS v2.5 evaluation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600" y="56729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 v2.5:  Data Distribution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7411" y="833140"/>
            <a:ext cx="7033977" cy="3963943"/>
            <a:chOff x="228599" y="833140"/>
            <a:chExt cx="7033977" cy="396394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7"/>
            <a:stretch/>
          </p:blipFill>
          <p:spPr bwMode="auto">
            <a:xfrm>
              <a:off x="228600" y="1356360"/>
              <a:ext cx="6701364" cy="3440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28599" y="833140"/>
              <a:ext cx="70339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http://www.emc.ncep.noaa.gov/mmb/nldas/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678" y="2245724"/>
              <a:ext cx="5889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EMC LDAS ftp site -</a:t>
              </a:r>
              <a:r>
                <a:rPr lang="en-US" sz="2400" b="1" dirty="0"/>
                <a:t>ftp://ldas.ncep.noaa.gov/</a:t>
              </a:r>
            </a:p>
            <a:p>
              <a:endParaRPr lang="en-US" sz="2400" b="1" dirty="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22"/>
          <a:stretch/>
        </p:blipFill>
        <p:spPr bwMode="auto">
          <a:xfrm>
            <a:off x="397412" y="2345201"/>
            <a:ext cx="8674100" cy="260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2"/>
          <a:stretch/>
        </p:blipFill>
        <p:spPr bwMode="auto">
          <a:xfrm>
            <a:off x="397411" y="3298315"/>
            <a:ext cx="8674100" cy="330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7412" y="6211668"/>
            <a:ext cx="793453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Other Distribution Sites: UCAR, USGS, CDC  WONDER (Centers for Diseases Control and Prevention), etc.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9128" y="496631"/>
            <a:ext cx="8565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We will provide thousands users real-time NLDAS products as soon as possible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10083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2000" b="1" smtClean="0">
                <a:solidFill>
                  <a:schemeClr val="tx1"/>
                </a:solidFill>
              </a:rPr>
              <a:pPr/>
              <a:t>22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8296" y="2893512"/>
            <a:ext cx="4622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Future Development of NCEP LDAS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01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04336"/>
            <a:ext cx="8686800" cy="50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995136"/>
            <a:ext cx="9144000" cy="6250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 smtClean="0">
                <a:solidFill>
                  <a:srgbClr val="FF0000"/>
                </a:solidFill>
                <a:latin typeface="Verdana"/>
                <a:cs typeface="Verdana"/>
              </a:rPr>
              <a:t>Run NLDAS under NASA Land Information System (LIS) parallel environment, </a:t>
            </a:r>
            <a:r>
              <a:rPr lang="en-US" sz="2400" b="1" dirty="0" smtClean="0">
                <a:latin typeface="Verdana"/>
                <a:cs typeface="Verdana"/>
              </a:rPr>
              <a:t>latest land model versions</a:t>
            </a:r>
            <a:r>
              <a:rPr lang="en-US" sz="2400" dirty="0" smtClean="0">
                <a:solidFill>
                  <a:srgbClr val="FF0000"/>
                </a:solidFill>
                <a:latin typeface="Verdana"/>
                <a:cs typeface="Verdana"/>
              </a:rPr>
              <a:t>, land data assimilation and validation tools –</a:t>
            </a:r>
            <a:r>
              <a:rPr lang="en-US" sz="2400" b="1" dirty="0" smtClean="0">
                <a:solidFill>
                  <a:srgbClr val="0070C0"/>
                </a:solidFill>
                <a:latin typeface="Verdana"/>
                <a:cs typeface="Verdana"/>
              </a:rPr>
              <a:t>LINK CTB</a:t>
            </a:r>
            <a:r>
              <a:rPr lang="en-US" sz="2400" dirty="0" smtClean="0">
                <a:solidFill>
                  <a:srgbClr val="0070C0"/>
                </a:solidFill>
                <a:latin typeface="Verdana"/>
                <a:cs typeface="Verdana"/>
              </a:rPr>
              <a:t>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Improve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 atmospheric and observational precipitation and air temperature forcing;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data sets (e.g. land use,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soils, greenness) – </a:t>
            </a:r>
            <a:r>
              <a:rPr lang="en-US" sz="2400" b="1" dirty="0" smtClean="0">
                <a:solidFill>
                  <a:srgbClr val="C00000"/>
                </a:solidFill>
                <a:latin typeface="Verdana"/>
                <a:cs typeface="Verdana"/>
              </a:rPr>
              <a:t>using latest reanalysis product (e.g., FV3) to reduce latency.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b="1" dirty="0" smtClean="0">
                <a:solidFill>
                  <a:srgbClr val="C00000"/>
                </a:solidFill>
                <a:latin typeface="Verdana"/>
                <a:cs typeface="Verdana"/>
              </a:rPr>
              <a:t>Improve</a:t>
            </a:r>
            <a:r>
              <a:rPr lang="en-US" sz="2400" dirty="0" smtClean="0">
                <a:solidFill>
                  <a:srgbClr val="C00000"/>
                </a:solidFill>
                <a:latin typeface="Verdana"/>
                <a:cs typeface="Verdana"/>
              </a:rPr>
              <a:t> land model physics (e.g., irrigation, ground water, vegetation dynamics, carbon and nitrogen cycle).</a:t>
            </a:r>
            <a:endParaRPr lang="en-US" sz="24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data </a:t>
            </a:r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assimilation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: snow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, soil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moisture, </a:t>
            </a:r>
            <a:r>
              <a:rPr lang="en-US" dirty="0" smtClean="0">
                <a:solidFill>
                  <a:srgbClr val="000000"/>
                </a:solidFill>
                <a:latin typeface="Verdana"/>
                <a:cs typeface="Verdana"/>
              </a:rPr>
              <a:t>GRACE TWS.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Test potential LSMs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: CLM5, LM4, Noah-MP 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 </a:t>
            </a:r>
            <a:r>
              <a:rPr 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EMC strategic </a:t>
            </a:r>
            <a:r>
              <a:rPr 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simplify NCEP product suite purpose, unify NLDAS and GLDAS into NCEP unified LDAS (</a:t>
            </a:r>
            <a:r>
              <a:rPr 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NULDAS</a:t>
            </a:r>
            <a:r>
              <a:rPr lang="en-US" sz="24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e.g., initial land cond. for FV3GFS.</a:t>
            </a:r>
          </a:p>
          <a:p>
            <a:pPr marL="283464" indent="-283464" eaLnBrk="0" hangingPunct="0">
              <a:spcAft>
                <a:spcPts val="800"/>
              </a:spcAft>
              <a:buFont typeface="Wingdings" charset="0"/>
              <a:buChar char=""/>
              <a:defRPr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25296" y="64854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90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895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R2O:</a:t>
            </a:r>
            <a:r>
              <a:rPr lang="en-US" sz="2800" b="1" dirty="0" smtClean="0"/>
              <a:t> Collaboration Research of NLDAS Development                             between EMC and NASA sponsored by CPO/MAPP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4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CPO/MAPP/NLDAS FY11-13:</a:t>
            </a:r>
            <a:r>
              <a:rPr lang="en-US" sz="2000" dirty="0" smtClean="0"/>
              <a:t>Assimilating </a:t>
            </a:r>
            <a:r>
              <a:rPr lang="en-US" sz="2000" dirty="0"/>
              <a:t>Soil Moisture and Snow Products for Improved Drought </a:t>
            </a:r>
            <a:r>
              <a:rPr lang="en-US" sz="2000" dirty="0" smtClean="0"/>
              <a:t>Monitoring with </a:t>
            </a:r>
            <a:r>
              <a:rPr lang="en-US" sz="2000" dirty="0"/>
              <a:t>the North American Land Data Assimilation System (NLDAS</a:t>
            </a:r>
            <a:r>
              <a:rPr lang="en-US" sz="2000" dirty="0" smtClean="0"/>
              <a:t>)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DA (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Peters-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 smtClean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CPO/MAPP/NLDAS FY14-16: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Advancing Probabilistic Drought Monitoring 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through </a:t>
            </a:r>
            <a:r>
              <a:rPr lang="en-US" sz="2000" dirty="0" err="1">
                <a:solidFill>
                  <a:srgbClr val="000000"/>
                </a:solidFill>
                <a:ea typeface="ＭＳ Ｐゴシック" charset="-128"/>
              </a:rPr>
              <a:t>Multisensor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 Ensemble 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DA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(Peters-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 smtClean="0">
                <a:solidFill>
                  <a:srgbClr val="000000"/>
                </a:solidFill>
                <a:ea typeface="ＭＳ Ｐゴシック" charset="-128"/>
              </a:rPr>
              <a:t>Wamg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 smtClean="0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 smtClean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 smtClean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 smtClean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CPO/CTB/NLDAS </a:t>
            </a:r>
            <a:r>
              <a:rPr lang="en-US" sz="2000" b="1" dirty="0" smtClean="0">
                <a:ea typeface="ＭＳ Ｐゴシック" charset="-128"/>
              </a:rPr>
              <a:t>FY17-18:</a:t>
            </a:r>
            <a:r>
              <a:rPr lang="en-US" sz="2000" dirty="0" smtClean="0"/>
              <a:t>Operational </a:t>
            </a:r>
            <a:r>
              <a:rPr lang="en-US" sz="2000" dirty="0"/>
              <a:t>Transition of Soil Moisture and Snow Data Assimilation in </a:t>
            </a:r>
            <a:r>
              <a:rPr lang="en-US" sz="2000" dirty="0" smtClean="0"/>
              <a:t>the North </a:t>
            </a:r>
            <a:r>
              <a:rPr lang="en-US" sz="2000" dirty="0"/>
              <a:t>American Land Data Assimilation System (NLDAS</a:t>
            </a:r>
            <a:r>
              <a:rPr lang="en-US" sz="2000" dirty="0" smtClean="0"/>
              <a:t>)</a:t>
            </a:r>
            <a:r>
              <a:rPr lang="en-US" sz="2000" b="1" dirty="0">
                <a:ea typeface="ＭＳ Ｐゴシック" charset="-128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(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Peters-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Lidard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ea typeface="ＭＳ Ｐゴシック" charset="-128"/>
              </a:rPr>
              <a:t>Mocko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, Kumar, </a:t>
            </a:r>
            <a:r>
              <a:rPr lang="en-US" sz="2000" b="1" dirty="0" err="1">
                <a:solidFill>
                  <a:srgbClr val="FF0000"/>
                </a:solidFill>
                <a:ea typeface="ＭＳ Ｐゴシック" charset="-128"/>
              </a:rPr>
              <a:t>Ek</a:t>
            </a:r>
            <a:r>
              <a:rPr lang="en-US" sz="2000" b="1" dirty="0">
                <a:solidFill>
                  <a:srgbClr val="FF0000"/>
                </a:solidFill>
                <a:ea typeface="ＭＳ Ｐゴシック" charset="-128"/>
              </a:rPr>
              <a:t>, Xia, Dong</a:t>
            </a:r>
            <a:r>
              <a:rPr lang="en-US" sz="2000" dirty="0">
                <a:solidFill>
                  <a:srgbClr val="000000"/>
                </a:solidFill>
                <a:ea typeface="ＭＳ Ｐゴシック" charset="-128"/>
              </a:rPr>
              <a:t>)</a:t>
            </a:r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endParaRPr lang="en-US" sz="2000" b="1" dirty="0">
              <a:solidFill>
                <a:srgbClr val="000000"/>
              </a:solidFill>
              <a:ea typeface="ＭＳ Ｐゴシック" charset="-128"/>
            </a:endParaRPr>
          </a:p>
          <a:p>
            <a:r>
              <a:rPr lang="en-US" sz="2000" b="1" dirty="0">
                <a:solidFill>
                  <a:srgbClr val="000000"/>
                </a:solidFill>
                <a:ea typeface="ＭＳ Ｐゴシック" charset="-128"/>
              </a:rPr>
              <a:t>CPO/MAPP/NLDAS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charset="-128"/>
              </a:rPr>
              <a:t>FY18-20: </a:t>
            </a:r>
            <a:r>
              <a:rPr lang="en-US" sz="2000" dirty="0" smtClean="0"/>
              <a:t> </a:t>
            </a:r>
            <a:r>
              <a:rPr lang="en-US" sz="2000" dirty="0"/>
              <a:t>Representing human-managed influences through thermal and vegetation product data assimilation in NLDAS: Impacts on the terrestrial water budget and drought estimation</a:t>
            </a:r>
            <a:r>
              <a:rPr lang="en-US" sz="2000" b="1" dirty="0"/>
              <a:t> </a:t>
            </a:r>
            <a:r>
              <a:rPr lang="en-US" sz="2000" dirty="0" smtClean="0"/>
              <a:t>(</a:t>
            </a:r>
            <a:r>
              <a:rPr lang="en-US" sz="2000" b="1" dirty="0" smtClean="0"/>
              <a:t>Peters-</a:t>
            </a:r>
            <a:r>
              <a:rPr lang="en-US" sz="2000" b="1" dirty="0" err="1" smtClean="0"/>
              <a:t>Lidard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Mocko</a:t>
            </a:r>
            <a:r>
              <a:rPr lang="en-US" sz="2000" b="1" dirty="0" smtClean="0"/>
              <a:t>, Kumar, Hain, </a:t>
            </a:r>
            <a:r>
              <a:rPr lang="en-US" sz="2000" b="1" dirty="0" smtClean="0">
                <a:solidFill>
                  <a:srgbClr val="FF0000"/>
                </a:solidFill>
              </a:rPr>
              <a:t>Xia</a:t>
            </a:r>
            <a:r>
              <a:rPr lang="en-US" sz="2000" b="1" dirty="0" smtClean="0"/>
              <a:t>)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38912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24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31618"/>
            <a:ext cx="9306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These efforts are being integrated to use for NLDAS-3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0641" y="6421935"/>
            <a:ext cx="951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 et al., JHM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2016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Kumar et al., WRR,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Niu et al., JGR, 2011, Xia et al., JGR,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2016a &amp;b;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 et al., JHM,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0659" y="1167735"/>
            <a:ext cx="402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(NASA scientists, </a:t>
            </a:r>
            <a:r>
              <a:rPr lang="en-US" sz="2000" b="1" dirty="0" smtClean="0">
                <a:solidFill>
                  <a:srgbClr val="FF0000"/>
                </a:solidFill>
              </a:rPr>
              <a:t>EMC scientists</a:t>
            </a:r>
            <a:r>
              <a:rPr lang="en-US" sz="2000" b="1" dirty="0" smtClean="0"/>
              <a:t>) </a:t>
            </a:r>
            <a:r>
              <a:rPr lang="en-US" sz="2000" b="1" dirty="0" smtClean="0">
                <a:solidFill>
                  <a:srgbClr val="FF0000"/>
                </a:solidFill>
              </a:rPr>
              <a:t>    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2" y="125260"/>
            <a:ext cx="7290149" cy="77372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Interaction with other EMC projects and outside community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82" y="1060375"/>
            <a:ext cx="8785274" cy="5448349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NULDAS development via unifying NLDAS and GLDAS (e.g., forcing generation, model choice, and system test)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 use radar, reanalysis and model product in NULDAS testbed via collaboration with EMC scientists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couple model system tests (e.g., FV3GFS) for land model (Noah, Noah-MP) to identify key parameters and processes to improve skills from sub-seasonal to seasonal forecast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standalone-&gt;SCM-&gt;fully coupled system test strategy</a:t>
            </a:r>
          </a:p>
          <a:p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 internal collaboration within EMC, in particular related to atmospheric and boundary layer physics processes –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two systems together</a:t>
            </a:r>
          </a:p>
          <a:p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up development and transition of land-related processes (lake, groundwater, irrigation, vegetation dynamics, wild fire, biochemistry, and ecosystem, global river router) to Noah or Noah-MP model to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EMC coupled system requirements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land model as a component to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coupled system upgrade and development at EMC</a:t>
            </a:r>
          </a:p>
          <a:p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a close collaboration with OWP (e.g., forcing generation, NWM, verification data and tools, etc.)    </a:t>
            </a:r>
            <a:endParaRPr 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25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45" y="267286"/>
            <a:ext cx="8229600" cy="478302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 smtClean="0"/>
              <a:t>References </a:t>
            </a:r>
            <a:r>
              <a:rPr lang="en-US" sz="2400" u="sng" dirty="0" smtClean="0"/>
              <a:t>(EMC scientists are indicated in bold) </a:t>
            </a:r>
            <a:endParaRPr lang="en-US" sz="2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065" y="864528"/>
            <a:ext cx="8496887" cy="5993472"/>
          </a:xfrm>
        </p:spPr>
        <p:txBody>
          <a:bodyPr>
            <a:normAutofit lnSpcReduction="10000"/>
          </a:bodyPr>
          <a:lstStyle/>
          <a:p>
            <a:pPr marL="274320" indent="-457200"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S.V., S. Wang, D.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Xia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2017: Similarity Assessment of Land Surface Model Outputs in the North American Land Data Assimilation System (NLDAS).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Resources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/>
              <a:t>8941-8965.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/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S.V., B. F.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Zaitchik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Reichle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Li,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Jasinski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Getirana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De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Lannoy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 R. Hain, M. Anderson, K. R. Arsenault,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Xia,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2016: Assimilation of Gridded GRACE Terrestrial Water Storage Estimates in the North American Land Data Assimilation System,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Hydrometeor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1951-1972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Z.-L., Yang,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E. Mitchell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Chen,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Barlage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Longuevergne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Tewari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Xia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2011: The community Noah land surface model with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multiparameterization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options (Noah-MP): 1. Model description and evaluation with local-scale measurements.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D12109, doi:10.1029/2010JD015139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Huang, B. Li,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Rodell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K.E. Mitchell, X.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2017: Comparison and Assessment of Three Advanced Land Surface Models in Simulating Terrestrial Water Storage Components over the United States.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Hydrometeor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625-649.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Cosgrove, 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Mitchell,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B.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Brewer,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V. Kumar,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Wei, J. Meng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Luo, 2016a: Basin-scale Assessment of the Land Surface Water Budget in the NCEP Operational and Research NLDAS-2 Systems.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 - Atmos.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(6),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2750-2779.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Cosgrove, 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Mitchell, C. D. Peters-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Lidard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B. </a:t>
            </a:r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Kumar, 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Wei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2016b: Basin-scale Assessment of the Land Surface Energy Budget in the NCEP Operational and Research NLDAS-2 Systems.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Res.- Atmos.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196-220.</a:t>
            </a:r>
          </a:p>
          <a:p>
            <a:pPr marL="274320" indent="-457200">
              <a:spcBef>
                <a:spcPts val="0"/>
              </a:spcBef>
              <a:buNone/>
            </a:pPr>
            <a:endParaRPr lang="en-US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457200">
              <a:spcBef>
                <a:spcPts val="0"/>
              </a:spcBef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Y., K. E. Mitchell, M. B.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Sheffield, B. Cosgrove, E. Wood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L. Lou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Alonge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H. Wei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Meng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Livneh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Lettenmaier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K. 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Y. Fan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D.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Mocko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Water and Energy Flux Analysis and Validation for North-American Land Data Assimilation System Project Phase 2, Part 2: Comparison Analysis of Multi-model Results.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Geophys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.-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Atmos.,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D03109,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doi:10.1029/2011JD016048.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76560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26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5400000">
            <a:off x="-804442" y="4876255"/>
            <a:ext cx="21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NLDAS-2 ops and res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-987250" y="1939501"/>
            <a:ext cx="251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Preparation for NLDAS-3</a:t>
            </a:r>
            <a:endParaRPr lang="en-US" b="1" dirty="0"/>
          </a:p>
        </p:txBody>
      </p:sp>
      <p:sp>
        <p:nvSpPr>
          <p:cNvPr id="9" name="Left Brace 8"/>
          <p:cNvSpPr/>
          <p:nvPr/>
        </p:nvSpPr>
        <p:spPr>
          <a:xfrm>
            <a:off x="450370" y="864528"/>
            <a:ext cx="395315" cy="2755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457056" y="3984088"/>
            <a:ext cx="518240" cy="23290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48" y="3681207"/>
            <a:ext cx="4198718" cy="2968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090" y="178844"/>
            <a:ext cx="6026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  <a:endParaRPr 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8112" y="1114794"/>
            <a:ext cx="67331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and Suggestions:</a:t>
            </a:r>
          </a:p>
          <a:p>
            <a:pPr algn="ctr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Youlong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Xia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Youlong.Xia@noaa.gov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Jack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Jack.Kain@noaa.gov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22929" y="3196403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2060"/>
                </a:solidFill>
              </a:rPr>
              <a:t>Texas Flood (Harvey,</a:t>
            </a:r>
            <a:r>
              <a:rPr lang="en-US" u="sng" dirty="0" smtClean="0">
                <a:solidFill>
                  <a:srgbClr val="002060"/>
                </a:solidFill>
              </a:rPr>
              <a:t> 20Aug-20Sep, 2017</a:t>
            </a:r>
            <a:r>
              <a:rPr lang="en-US" b="1" u="sng" dirty="0" smtClean="0">
                <a:solidFill>
                  <a:srgbClr val="002060"/>
                </a:solidFill>
              </a:rPr>
              <a:t>)</a:t>
            </a:r>
          </a:p>
          <a:p>
            <a:pPr algn="ctr"/>
            <a:r>
              <a:rPr lang="en-US" b="1" u="sng" dirty="0" smtClean="0">
                <a:solidFill>
                  <a:srgbClr val="002060"/>
                </a:solidFill>
              </a:rPr>
              <a:t>Daily streamflow variation</a:t>
            </a:r>
            <a:endParaRPr lang="en-US" b="1" u="sng" dirty="0">
              <a:solidFill>
                <a:srgbClr val="00206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3036" y="3697552"/>
            <a:ext cx="4108112" cy="2968668"/>
            <a:chOff x="4762495" y="3712643"/>
            <a:chExt cx="4181089" cy="30324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495" y="3712643"/>
              <a:ext cx="4181089" cy="303247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925215" y="5779149"/>
              <a:ext cx="63006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1227" y="3176481"/>
            <a:ext cx="415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C00000"/>
                </a:solidFill>
              </a:rPr>
              <a:t>Texas Drought (</a:t>
            </a:r>
            <a:r>
              <a:rPr lang="en-US" u="sng" dirty="0" smtClean="0">
                <a:solidFill>
                  <a:srgbClr val="C00000"/>
                </a:solidFill>
              </a:rPr>
              <a:t>05Jan-14Sep 2011</a:t>
            </a:r>
            <a:r>
              <a:rPr lang="en-US" b="1" u="sng" dirty="0" smtClean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en-US" b="1" u="sng" dirty="0" smtClean="0">
                <a:solidFill>
                  <a:srgbClr val="C00000"/>
                </a:solidFill>
              </a:rPr>
              <a:t>Weekly soil moisture percentile variation</a:t>
            </a:r>
            <a:endParaRPr lang="en-US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Land Models  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8" name="Picture 4" descr="test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1" t="17397" r="3008" b="43792"/>
          <a:stretch/>
        </p:blipFill>
        <p:spPr bwMode="auto">
          <a:xfrm>
            <a:off x="1110342" y="777240"/>
            <a:ext cx="7171509" cy="280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13958" y="6105664"/>
            <a:ext cx="297066" cy="30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314" y="65054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201783" y="3670840"/>
            <a:ext cx="7197634" cy="2834640"/>
            <a:chOff x="1201783" y="3670840"/>
            <a:chExt cx="7197634" cy="2834640"/>
          </a:xfrm>
        </p:grpSpPr>
        <p:pic>
          <p:nvPicPr>
            <p:cNvPr id="19" name="Picture 4" descr="test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1" t="57263" r="3008" b="3504"/>
            <a:stretch/>
          </p:blipFill>
          <p:spPr bwMode="auto">
            <a:xfrm>
              <a:off x="1201783" y="3670840"/>
              <a:ext cx="7197634" cy="2834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917100" y="6122295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44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9394" y="153948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Simulations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909620" y="6488668"/>
            <a:ext cx="74627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>
                <a:latin typeface="Verdana" charset="0"/>
              </a:rPr>
              <a:t>NLDAS four-model ensemble</a:t>
            </a:r>
            <a:r>
              <a:rPr lang="en-US" sz="1800" i="1" dirty="0" smtClean="0">
                <a:latin typeface="Verdana" charset="0"/>
              </a:rPr>
              <a:t> monthly </a:t>
            </a:r>
            <a:r>
              <a:rPr lang="en-US" sz="1800" b="1" i="1" dirty="0" smtClean="0">
                <a:solidFill>
                  <a:srgbClr val="0000FF"/>
                </a:solidFill>
                <a:latin typeface="Verdana" charset="0"/>
              </a:rPr>
              <a:t>soil moisture</a:t>
            </a:r>
            <a:r>
              <a:rPr lang="en-US" sz="1800" i="1" dirty="0" smtClean="0">
                <a:latin typeface="Verdana" charset="0"/>
              </a:rPr>
              <a:t> </a:t>
            </a:r>
            <a:r>
              <a:rPr lang="en-US" sz="1800" i="1" dirty="0">
                <a:latin typeface="Verdana" charset="0"/>
              </a:rPr>
              <a:t>anomaly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382" y="4706940"/>
            <a:ext cx="8377237" cy="1828800"/>
            <a:chOff x="382588" y="4511675"/>
            <a:chExt cx="8377237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382588" y="4511675"/>
              <a:ext cx="2741612" cy="1828800"/>
              <a:chOff x="382588" y="4511675"/>
              <a:chExt cx="2741612" cy="1828800"/>
            </a:xfrm>
          </p:grpSpPr>
          <p:pic>
            <p:nvPicPr>
              <p:cNvPr id="14" name="Picture 8" descr="SAC_SM_JUL_climate_GEWEX_Australia"/>
              <p:cNvPicPr>
                <a:picLocks noChangeArrowheads="1"/>
              </p:cNvPicPr>
              <p:nvPr/>
            </p:nvPicPr>
            <p:blipFill>
              <a:blip r:embed="rId2"/>
              <a:srcRect t="13892" r="2750" b="2710"/>
              <a:stretch>
                <a:fillRect/>
              </a:stretch>
            </p:blipFill>
            <p:spPr bwMode="auto">
              <a:xfrm>
                <a:off x="382588" y="4511675"/>
                <a:ext cx="2741612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602253" y="5873750"/>
                <a:ext cx="2386012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30-year climatology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01194" y="4511675"/>
              <a:ext cx="2741612" cy="1828800"/>
              <a:chOff x="3201194" y="4511675"/>
              <a:chExt cx="2741612" cy="1828800"/>
            </a:xfrm>
          </p:grpSpPr>
          <p:pic>
            <p:nvPicPr>
              <p:cNvPr id="12" name="Picture 7" descr="SAC_SM_JUL_1988_GEWEX_Australia"/>
              <p:cNvPicPr>
                <a:picLocks noChangeArrowheads="1"/>
              </p:cNvPicPr>
              <p:nvPr/>
            </p:nvPicPr>
            <p:blipFill>
              <a:blip r:embed="rId3"/>
              <a:srcRect t="13892" r="4189" b="2710"/>
              <a:stretch>
                <a:fillRect/>
              </a:stretch>
            </p:blipFill>
            <p:spPr bwMode="auto">
              <a:xfrm>
                <a:off x="3201194" y="4511675"/>
                <a:ext cx="2741612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3422575" y="5873750"/>
                <a:ext cx="2435225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1988 (drought year)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19800" y="4511675"/>
              <a:ext cx="2740025" cy="1828800"/>
              <a:chOff x="6019800" y="4511675"/>
              <a:chExt cx="2740025" cy="1828800"/>
            </a:xfrm>
          </p:grpSpPr>
          <p:pic>
            <p:nvPicPr>
              <p:cNvPr id="10" name="Picture 6" descr="SAC_SM_JUL_1993_GEWEX_Australia"/>
              <p:cNvPicPr>
                <a:picLocks noChangeArrowheads="1"/>
              </p:cNvPicPr>
              <p:nvPr/>
            </p:nvPicPr>
            <p:blipFill>
              <a:blip r:embed="rId4"/>
              <a:srcRect t="13892" r="2945" b="2710"/>
              <a:stretch>
                <a:fillRect/>
              </a:stretch>
            </p:blipFill>
            <p:spPr bwMode="auto">
              <a:xfrm>
                <a:off x="6019800" y="4511675"/>
                <a:ext cx="2740025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6345828" y="5873750"/>
                <a:ext cx="2173288" cy="3143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i="1" dirty="0">
                    <a:latin typeface="Verdana" charset="0"/>
                  </a:rPr>
                  <a:t>July 1993 (flood year)</a:t>
                </a:r>
              </a:p>
            </p:txBody>
          </p:sp>
        </p:grp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5598" y="679723"/>
            <a:ext cx="9183022" cy="393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Use NARR/RCDAS based </a:t>
            </a:r>
            <a:r>
              <a:rPr lang="en-US" dirty="0">
                <a:latin typeface="Verdana" charset="0"/>
              </a:rPr>
              <a:t>forcing with </a:t>
            </a:r>
            <a:r>
              <a:rPr lang="en-US" b="1" dirty="0" smtClean="0">
                <a:latin typeface="Verdana" charset="0"/>
              </a:rPr>
              <a:t>observed </a:t>
            </a:r>
            <a:r>
              <a:rPr lang="en-US" b="1" dirty="0">
                <a:latin typeface="Verdana" charset="0"/>
              </a:rPr>
              <a:t>precipitation </a:t>
            </a:r>
            <a:r>
              <a:rPr lang="en-US" dirty="0">
                <a:latin typeface="Verdana" charset="0"/>
              </a:rPr>
              <a:t>and bias-corrected shortwave downward </a:t>
            </a:r>
            <a:r>
              <a:rPr lang="en-US" dirty="0" smtClean="0">
                <a:latin typeface="Verdana" charset="0"/>
              </a:rPr>
              <a:t>radiation, </a:t>
            </a:r>
            <a:r>
              <a:rPr lang="en-US" b="1" dirty="0" smtClean="0">
                <a:latin typeface="Verdana" charset="0"/>
              </a:rPr>
              <a:t>uncoupled simulation system  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30-year retrospective land model runs, Oct 1979 – Sep 2008 (after 15-year spin-up) to provide land model </a:t>
            </a:r>
            <a:r>
              <a:rPr lang="en-US" dirty="0" err="1" smtClean="0">
                <a:latin typeface="Verdana" charset="0"/>
              </a:rPr>
              <a:t>climatologies</a:t>
            </a:r>
            <a:r>
              <a:rPr lang="en-US" dirty="0" smtClean="0">
                <a:latin typeface="Verdana" charset="0"/>
              </a:rPr>
              <a:t>.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Quasi-operational, Sep 2008–Jul 2014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NCEP operational, Aug 2014 - present,  </a:t>
            </a:r>
            <a:r>
              <a:rPr lang="en-US" dirty="0">
                <a:latin typeface="Verdana" charset="0"/>
              </a:rPr>
              <a:t>hourly, </a:t>
            </a:r>
            <a:r>
              <a:rPr lang="en-US" dirty="0" smtClean="0">
                <a:latin typeface="Verdana" charset="0"/>
              </a:rPr>
              <a:t>1/8</a:t>
            </a:r>
            <a:r>
              <a:rPr lang="en-US" baseline="30000" dirty="0" smtClean="0">
                <a:latin typeface="Verdana" charset="0"/>
              </a:rPr>
              <a:t>th </a:t>
            </a:r>
            <a:r>
              <a:rPr lang="en-US" dirty="0" smtClean="0">
                <a:latin typeface="Verdana" charset="0"/>
              </a:rPr>
              <a:t>degree, NLDAS domain (CONUS, southern Canada, northern Mexico).</a:t>
            </a:r>
            <a:endParaRPr lang="en-US" dirty="0">
              <a:latin typeface="Verdana" charset="0"/>
            </a:endParaRP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/>
                <a:cs typeface="Verdana"/>
              </a:rPr>
              <a:t>Land </a:t>
            </a:r>
            <a:r>
              <a:rPr lang="en-US" dirty="0">
                <a:latin typeface="Verdana"/>
                <a:cs typeface="Verdana"/>
              </a:rPr>
              <a:t>model </a:t>
            </a:r>
            <a:r>
              <a:rPr lang="en-US" dirty="0" smtClean="0">
                <a:latin typeface="Verdana"/>
                <a:cs typeface="Verdana"/>
              </a:rPr>
              <a:t>output: </a:t>
            </a:r>
            <a:r>
              <a:rPr lang="en-US" dirty="0" smtClean="0">
                <a:latin typeface="Verdana" charset="0"/>
              </a:rPr>
              <a:t>surface </a:t>
            </a:r>
            <a:r>
              <a:rPr lang="en-US" dirty="0">
                <a:latin typeface="Verdana" charset="0"/>
              </a:rPr>
              <a:t>fluxes (latent, </a:t>
            </a:r>
            <a:r>
              <a:rPr lang="en-US" dirty="0" smtClean="0">
                <a:latin typeface="Verdana" charset="0"/>
              </a:rPr>
              <a:t>sensible, &amp;soil </a:t>
            </a:r>
            <a:r>
              <a:rPr lang="en-US" dirty="0">
                <a:latin typeface="Verdana" charset="0"/>
              </a:rPr>
              <a:t>heat fluxes, </a:t>
            </a:r>
            <a:r>
              <a:rPr lang="en-US" dirty="0" smtClean="0">
                <a:latin typeface="Verdana" charset="0"/>
              </a:rPr>
              <a:t>net </a:t>
            </a:r>
            <a:r>
              <a:rPr lang="en-US" dirty="0">
                <a:latin typeface="Verdana" charset="0"/>
              </a:rPr>
              <a:t>radiation), soil states (soil moisture, temperature &amp; ice</a:t>
            </a:r>
            <a:r>
              <a:rPr lang="en-US" dirty="0" smtClean="0">
                <a:latin typeface="Verdana" charset="0"/>
              </a:rPr>
              <a:t>), snowpack, </a:t>
            </a:r>
            <a:r>
              <a:rPr lang="en-US" dirty="0">
                <a:latin typeface="Verdana" charset="0"/>
              </a:rPr>
              <a:t>runoff/streamflow</a:t>
            </a:r>
            <a:r>
              <a:rPr lang="en-US" dirty="0" smtClean="0">
                <a:latin typeface="Verdana" charset="0"/>
              </a:rPr>
              <a:t>.</a:t>
            </a:r>
          </a:p>
          <a:p>
            <a:pPr marL="283464" indent="-283464">
              <a:spcAft>
                <a:spcPts val="800"/>
              </a:spcAft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Depict conditions as anomalies and percentiles to support US drought monitor.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5639" y="4441908"/>
            <a:ext cx="573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Ek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GEWEX Newsletter, 2011, Xia et al., JGR-Atmos., 2012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6933" y="6535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95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r="57131" b="54281"/>
          <a:stretch/>
        </p:blipFill>
        <p:spPr bwMode="auto">
          <a:xfrm>
            <a:off x="299163" y="3404904"/>
            <a:ext cx="4209690" cy="228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91010" y="17253"/>
            <a:ext cx="5482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NLDAS Users Information Report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16018"/>
              </p:ext>
            </p:extLst>
          </p:nvPr>
        </p:nvGraphicFramePr>
        <p:xfrm>
          <a:off x="1556173" y="1086928"/>
          <a:ext cx="6096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553337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Files</a:t>
                      </a:r>
                      <a:r>
                        <a:rPr lang="en-US" baseline="0" dirty="0" smtClean="0"/>
                        <a:t> Downloaded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Volume Downloaded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2017</a:t>
                      </a:r>
                    </a:p>
                    <a:p>
                      <a:pPr algn="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5279</a:t>
                      </a:r>
                    </a:p>
                    <a:p>
                      <a:pPr algn="r"/>
                      <a:r>
                        <a:rPr lang="en-US" dirty="0" smtClean="0"/>
                        <a:t>5038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~ 56 million</a:t>
                      </a:r>
                    </a:p>
                    <a:p>
                      <a:pPr algn="r"/>
                      <a:r>
                        <a:rPr lang="en-US" dirty="0" smtClean="0"/>
                        <a:t>~64</a:t>
                      </a:r>
                      <a:r>
                        <a:rPr lang="en-US" baseline="0" dirty="0" smtClean="0"/>
                        <a:t>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149 TB</a:t>
                      </a:r>
                    </a:p>
                    <a:p>
                      <a:pPr algn="r"/>
                      <a:r>
                        <a:rPr lang="en-US" dirty="0" smtClean="0"/>
                        <a:t>149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5392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~71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144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5437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~44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93 TB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 36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66 TB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4536" y="502121"/>
            <a:ext cx="8070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Users Statistics Information from NASA/GES/DISC website – an example</a:t>
            </a:r>
          </a:p>
          <a:p>
            <a:pPr algn="ctr"/>
            <a:r>
              <a:rPr lang="en-US" b="1" dirty="0" smtClean="0"/>
              <a:t>Thousands users are using our ops NLDAS products and need real-time products 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18285" r="12061" b="7048"/>
          <a:stretch/>
        </p:blipFill>
        <p:spPr bwMode="auto">
          <a:xfrm>
            <a:off x="4664129" y="3380404"/>
            <a:ext cx="4055043" cy="218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1" t="10000" r="55721" b="37396"/>
          <a:stretch/>
        </p:blipFill>
        <p:spPr bwMode="auto">
          <a:xfrm>
            <a:off x="4911547" y="4329640"/>
            <a:ext cx="4232453" cy="252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9758" y="4474920"/>
            <a:ext cx="4574371" cy="2330364"/>
            <a:chOff x="89758" y="4474920"/>
            <a:chExt cx="4574371" cy="2330364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" t="3680" r="44697" b="26384"/>
            <a:stretch/>
          </p:blipFill>
          <p:spPr bwMode="auto">
            <a:xfrm>
              <a:off x="212899" y="4474920"/>
              <a:ext cx="4451230" cy="2330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89758" y="5038050"/>
              <a:ext cx="44190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EMC LDAS ftp</a:t>
              </a:r>
              <a:r>
                <a:rPr lang="en-US" b="1" dirty="0"/>
                <a:t>://ldas.ncep.noaa.gov/nldas2/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1800664"/>
            <a:ext cx="1321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NASA</a:t>
            </a:r>
          </a:p>
          <a:p>
            <a:pPr algn="ctr"/>
            <a:r>
              <a:rPr lang="en-US" sz="2400" b="1" dirty="0" smtClean="0"/>
              <a:t>Statistics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21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335" y="4764514"/>
            <a:ext cx="8497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Highlight: </a:t>
            </a:r>
            <a:r>
              <a:rPr lang="en-US" sz="2800" dirty="0" smtClean="0"/>
              <a:t>Add real-time products to NLDAS users in support for various national operational drought, NWP forecast, and water resources management tasks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842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9605" y="795721"/>
            <a:ext cx="7738534" cy="35394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NCEP/EMC NLDAS team acknowledges all NLDAS partners for their contributions. </a:t>
            </a:r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NLDAS v2.0 has a 3.5-4 day lag behind real-time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users’ request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USDM) and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survey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in 2016 and 2017, we update NLDAS v2.0 into version 2.5 by using various feasible data sources (NAMv4, Stage IV) to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catch up real-time system (zero day lag)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9072"/>
            <a:ext cx="9143999" cy="5087776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To be clear…</a:t>
            </a:r>
            <a:br>
              <a:rPr lang="en-US" i="1" dirty="0" smtClean="0"/>
            </a:br>
            <a:r>
              <a:rPr lang="en-US" dirty="0" smtClean="0"/>
              <a:t>NLDAS 2.5 complements NLDAS 2.0 </a:t>
            </a:r>
            <a:r>
              <a:rPr lang="en-US" i="1" dirty="0" smtClean="0"/>
              <a:t>in the same way 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RTMA complements URMA: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NLDAS 2.0: </a:t>
            </a:r>
            <a:r>
              <a:rPr lang="en-US" dirty="0" smtClean="0"/>
              <a:t>Analysis of Record</a:t>
            </a:r>
            <a:br>
              <a:rPr lang="en-US" dirty="0" smtClean="0"/>
            </a:br>
            <a:r>
              <a:rPr lang="en-US" b="1" dirty="0" smtClean="0"/>
              <a:t>NLDAS 2.5: </a:t>
            </a:r>
            <a:r>
              <a:rPr lang="en-US" dirty="0" smtClean="0"/>
              <a:t>NLDAS 2.0 &amp; Extra 4-day Interim Analysis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86003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2000" b="1" smtClean="0">
                <a:solidFill>
                  <a:schemeClr val="tx1"/>
                </a:solidFill>
              </a:rPr>
              <a:pPr/>
              <a:t>7</a:t>
            </a:fld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2" y="2202657"/>
            <a:ext cx="2457448" cy="1843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91" y="1660685"/>
            <a:ext cx="2495549" cy="1871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12" y="1175750"/>
            <a:ext cx="2550151" cy="1912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5" y="754850"/>
            <a:ext cx="2640963" cy="1980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040630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2" y="4975860"/>
            <a:ext cx="24384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69130"/>
            <a:ext cx="2305049" cy="1728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686644"/>
            <a:ext cx="2661923" cy="1996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514600" cy="1885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2176" y="-76945"/>
            <a:ext cx="6908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NLDAS2.0 vs NLDAS2.5 (Harvey Case)</a:t>
            </a:r>
          </a:p>
          <a:p>
            <a:r>
              <a:rPr lang="en-US" sz="2800" b="1" dirty="0" smtClean="0"/>
              <a:t> </a:t>
            </a:r>
            <a:r>
              <a:rPr lang="en-US" sz="2400" b="1" dirty="0"/>
              <a:t> </a:t>
            </a:r>
            <a:r>
              <a:rPr lang="en-US" sz="2400" b="1" dirty="0" smtClean="0"/>
              <a:t>                                              </a:t>
            </a:r>
            <a:r>
              <a:rPr lang="en-US" sz="2400" b="1" dirty="0"/>
              <a:t>D</a:t>
            </a:r>
            <a:r>
              <a:rPr lang="en-US" sz="2400" b="1" dirty="0" smtClean="0"/>
              <a:t>aily Streamflow Anomaly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" y="584775"/>
            <a:ext cx="2514600" cy="1885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9586" y="400109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23 AUG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92551" y="584775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24 AUG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30088" y="1011681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 AUG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03448" y="1476019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26 AUG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72400" y="2017991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27 AUG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88664" y="292429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27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5100" y="3501978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28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09723" y="428446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29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7284" y="479119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30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1656" y="4852154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31 AUG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3483" y="981288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NLDAS v2.0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356203" y="4284464"/>
            <a:ext cx="191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NLDAS v2.5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21" y="6038433"/>
            <a:ext cx="464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Timing has large impact                  for monitoring flood situation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5160" y="6492875"/>
            <a:ext cx="2133600" cy="365125"/>
          </a:xfrm>
        </p:spPr>
        <p:txBody>
          <a:bodyPr/>
          <a:lstStyle/>
          <a:p>
            <a:fld id="{296909AD-3226-4F00-B963-CBE695221D20}" type="slidenum">
              <a:rPr lang="en-US" sz="1800" b="1" smtClean="0">
                <a:solidFill>
                  <a:schemeClr val="tx1"/>
                </a:solidFill>
              </a:rPr>
              <a:t>8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57980" y="3108960"/>
            <a:ext cx="15498" cy="12538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9" idx="0"/>
          </p:cNvCxnSpPr>
          <p:nvPr/>
        </p:nvCxnSpPr>
        <p:spPr>
          <a:xfrm>
            <a:off x="1222502" y="2432793"/>
            <a:ext cx="18786" cy="49150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84802" y="2735573"/>
            <a:ext cx="15498" cy="8449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50281" y="3537343"/>
            <a:ext cx="0" cy="82546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3" idx="3"/>
          </p:cNvCxnSpPr>
          <p:nvPr/>
        </p:nvCxnSpPr>
        <p:spPr>
          <a:xfrm>
            <a:off x="8026904" y="4067175"/>
            <a:ext cx="0" cy="9696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780364">
            <a:off x="1896080" y="3419128"/>
            <a:ext cx="569501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Analyses  available same time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855239"/>
            <a:ext cx="8902462" cy="58662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88270FF6-21CD-FD41-A411-CC7E109411FE}" type="slidenum">
              <a:rPr lang="en-US" sz="1800" b="1" smtClean="0">
                <a:solidFill>
                  <a:schemeClr val="tx1"/>
                </a:solidFill>
              </a:rPr>
              <a:pPr/>
              <a:t>9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974" y="62039"/>
            <a:ext cx="825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NLDAS v2.5 Flowchart (12Z - 12Z cycle)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9201</TotalTime>
  <Words>2655</Words>
  <Application>Microsoft Office PowerPoint</Application>
  <PresentationFormat>On-screen Show (4:3)</PresentationFormat>
  <Paragraphs>261</Paragraphs>
  <Slides>27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Drawing</vt:lpstr>
      <vt:lpstr>  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be clear… NLDAS 2.5 complements NLDAS 2.0 in the same way that  RTMA complements URMA:  NLDAS 2.0: Analysis of Record NLDAS 2.5: NLDAS 2.0 &amp; Extra 4-day Interim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NLDAS-2.5 LSM evaluation - RMSE</vt:lpstr>
      <vt:lpstr>Summary of Evaluations from 5 Institutions</vt:lpstr>
      <vt:lpstr>PowerPoint Presentation</vt:lpstr>
      <vt:lpstr>PowerPoint Presentation</vt:lpstr>
      <vt:lpstr>PowerPoint Presentation</vt:lpstr>
      <vt:lpstr>PowerPoint Presentation</vt:lpstr>
      <vt:lpstr>R2O: Collaboration Research of NLDAS Development                             between EMC and NASA sponsored by CPO/MAPP</vt:lpstr>
      <vt:lpstr>Interaction with other EMC projects and outside community</vt:lpstr>
      <vt:lpstr>References (EMC scientists are indicated in bold) </vt:lpstr>
      <vt:lpstr>PowerPoint Presentation</vt:lpstr>
    </vt:vector>
  </TitlesOfParts>
  <Company>GHPO,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Bryan Ek</dc:creator>
  <cp:lastModifiedBy>Youlong Xia</cp:lastModifiedBy>
  <cp:revision>495</cp:revision>
  <cp:lastPrinted>2014-07-28T13:33:59Z</cp:lastPrinted>
  <dcterms:created xsi:type="dcterms:W3CDTF">2013-08-13T12:28:59Z</dcterms:created>
  <dcterms:modified xsi:type="dcterms:W3CDTF">2018-04-26T22:56:44Z</dcterms:modified>
</cp:coreProperties>
</file>